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2.jpg" ContentType="image/jpeg"/>
  <Override PartName="/ppt/notesSlides/notesSlide1.xml" ContentType="application/vnd.openxmlformats-officedocument.presentationml.notesSlide+xml"/>
  <Override PartName="/ppt/media/image1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8"/>
  </p:notesMasterIdLst>
  <p:handoutMasterIdLst>
    <p:handoutMasterId r:id="rId59"/>
  </p:handoutMasterIdLst>
  <p:sldIdLst>
    <p:sldId id="621" r:id="rId2"/>
    <p:sldId id="265" r:id="rId3"/>
    <p:sldId id="619" r:id="rId4"/>
    <p:sldId id="277" r:id="rId5"/>
    <p:sldId id="317" r:id="rId6"/>
    <p:sldId id="360" r:id="rId7"/>
    <p:sldId id="361" r:id="rId8"/>
    <p:sldId id="357" r:id="rId9"/>
    <p:sldId id="399" r:id="rId10"/>
    <p:sldId id="390" r:id="rId11"/>
    <p:sldId id="282" r:id="rId12"/>
    <p:sldId id="338" r:id="rId13"/>
    <p:sldId id="285" r:id="rId14"/>
    <p:sldId id="340" r:id="rId15"/>
    <p:sldId id="318" r:id="rId16"/>
    <p:sldId id="287" r:id="rId17"/>
    <p:sldId id="288" r:id="rId18"/>
    <p:sldId id="290" r:id="rId19"/>
    <p:sldId id="321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469" r:id="rId29"/>
    <p:sldId id="468" r:id="rId30"/>
    <p:sldId id="471" r:id="rId31"/>
    <p:sldId id="617" r:id="rId32"/>
    <p:sldId id="472" r:id="rId33"/>
    <p:sldId id="369" r:id="rId34"/>
    <p:sldId id="432" r:id="rId35"/>
    <p:sldId id="434" r:id="rId36"/>
    <p:sldId id="435" r:id="rId37"/>
    <p:sldId id="436" r:id="rId38"/>
    <p:sldId id="449" r:id="rId39"/>
    <p:sldId id="450" r:id="rId40"/>
    <p:sldId id="620" r:id="rId41"/>
    <p:sldId id="438" r:id="rId42"/>
    <p:sldId id="441" r:id="rId43"/>
    <p:sldId id="444" r:id="rId44"/>
    <p:sldId id="445" r:id="rId45"/>
    <p:sldId id="474" r:id="rId46"/>
    <p:sldId id="475" r:id="rId47"/>
    <p:sldId id="476" r:id="rId48"/>
    <p:sldId id="480" r:id="rId49"/>
    <p:sldId id="481" r:id="rId50"/>
    <p:sldId id="482" r:id="rId51"/>
    <p:sldId id="487" r:id="rId52"/>
    <p:sldId id="294" r:id="rId53"/>
    <p:sldId id="295" r:id="rId54"/>
    <p:sldId id="477" r:id="rId55"/>
    <p:sldId id="446" r:id="rId56"/>
    <p:sldId id="448" r:id="rId57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1B0"/>
    <a:srgbClr val="91EBB1"/>
    <a:srgbClr val="00FB92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1" autoAdjust="0"/>
    <p:restoredTop sz="94212" autoAdjust="0"/>
  </p:normalViewPr>
  <p:slideViewPr>
    <p:cSldViewPr>
      <p:cViewPr varScale="1">
        <p:scale>
          <a:sx n="100" d="100"/>
          <a:sy n="100" d="100"/>
        </p:scale>
        <p:origin x="800" y="176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2020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rm.html" TargetMode="External"/><Relationship Id="rId2" Type="http://schemas.openxmlformats.org/officeDocument/2006/relationships/hyperlink" Target="http://research.cs.wisc.edu/htcondor/manual/v8.5/condor_hold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HTC Job Execution with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Tuesday, July 14</a:t>
            </a:r>
          </a:p>
          <a:p>
            <a:r>
              <a:rPr lang="en-US" dirty="0"/>
              <a:t>Lauren Michael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pic>
        <p:nvPicPr>
          <p:cNvPr id="10" name="Picture 9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17" y="2903342"/>
            <a:ext cx="942389" cy="22273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submit +</a:t>
              </a:r>
            </a:p>
            <a:p>
              <a:pPr algn="ctr"/>
              <a:r>
                <a:rPr lang="en-US" sz="105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execute</a:t>
              </a: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167552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keyword indicating “create 1 job”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1219200" y="2383265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1947" y="24000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1000" y="2567263"/>
            <a:ext cx="1782578" cy="5053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Arial"/>
              </a:rPr>
              <a:t>condor_submit</a:t>
            </a:r>
            <a:endParaRPr lang="en-US" sz="1800" dirty="0"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60483" y="2316628"/>
            <a:ext cx="143287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Idle </a:t>
            </a:r>
          </a:p>
          <a:p>
            <a:pPr algn="ctr"/>
            <a:r>
              <a:rPr lang="en-US" sz="1800" dirty="0">
                <a:latin typeface="Arial"/>
              </a:rPr>
              <a:t>(I)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53932" y="2316628"/>
            <a:ext cx="1413468" cy="101058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Running (R)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55973" y="2316627"/>
            <a:ext cx="145368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Completed</a:t>
            </a:r>
          </a:p>
          <a:p>
            <a:pPr algn="ctr"/>
            <a:r>
              <a:rPr lang="en-US" sz="1800" dirty="0">
                <a:latin typeface="Arial"/>
              </a:rPr>
              <a:t>(C)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2163578" y="2819944"/>
            <a:ext cx="396905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3993354" y="2819944"/>
            <a:ext cx="460578" cy="197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5867400" y="2819943"/>
            <a:ext cx="488573" cy="1979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10282" y="1201638"/>
            <a:ext cx="1168910" cy="1169551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executable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and input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node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62600" y="1302967"/>
            <a:ext cx="1159292" cy="954107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back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4" name="Right Bracket 33"/>
          <p:cNvSpPr/>
          <p:nvPr/>
        </p:nvSpPr>
        <p:spPr>
          <a:xfrm rot="5400000">
            <a:off x="4162862" y="1835288"/>
            <a:ext cx="120586" cy="3593290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ight Bracket 34"/>
          <p:cNvSpPr/>
          <p:nvPr/>
        </p:nvSpPr>
        <p:spPr>
          <a:xfrm rot="5400000">
            <a:off x="7006820" y="2812343"/>
            <a:ext cx="120584" cy="1639176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ounded Rectangle 35"/>
          <p:cNvSpPr/>
          <p:nvPr/>
        </p:nvSpPr>
        <p:spPr>
          <a:xfrm>
            <a:off x="3124200" y="3666589"/>
            <a:ext cx="188801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in the queue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4939" y="3666589"/>
            <a:ext cx="225466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leaving the queue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0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(~13k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76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part of </a:t>
            </a:r>
            <a:r>
              <a:rPr lang="en-US" sz="2400" dirty="0"/>
              <a:t>a machine (a single slot),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OSG-able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58518" cy="39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05/09 11:09:08 Job submitted 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05/09 11:10:46 Job executing 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  <a:endParaRPr lang="en-US" sz="1100" b="1" dirty="0">
              <a:latin typeface="Courier"/>
              <a:cs typeface="Courier"/>
            </a:endParaRPr>
          </a:p>
          <a:p>
            <a:r>
              <a:rPr lang="en-US" sz="1100" b="1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3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multiple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one job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467544" y="3723878"/>
            <a:ext cx="8229600" cy="1102066"/>
          </a:xfrm>
        </p:spPr>
        <p:txBody>
          <a:bodyPr/>
          <a:lstStyle/>
          <a:p>
            <a:r>
              <a:rPr lang="en-US" dirty="0"/>
              <a:t>Goal: create 3 jobs that each analyze a different input file.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136631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47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7496175" cy="857250"/>
          </a:xfrm>
        </p:spPr>
        <p:txBody>
          <a:bodyPr/>
          <a:lstStyle/>
          <a:p>
            <a:r>
              <a:rPr lang="en-US" sz="2800" dirty="0"/>
              <a:t>One submit file per job </a:t>
            </a:r>
            <a:br>
              <a:rPr lang="en-US" sz="2800" dirty="0"/>
            </a:br>
            <a:r>
              <a:rPr lang="en-US" sz="2800" dirty="0"/>
              <a:t>(not recommended!)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11920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file0.in file0.out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job0.out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job0.err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37052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job0.submit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2284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job0.submit</a:t>
            </a:r>
          </a:p>
          <a:p>
            <a:r>
              <a:rPr lang="en-US" b="1" dirty="0">
                <a:latin typeface="Courier"/>
                <a:cs typeface="Courier"/>
              </a:rPr>
              <a:t>job1.submit</a:t>
            </a:r>
          </a:p>
          <a:p>
            <a:r>
              <a:rPr lang="en-US" b="1" dirty="0">
                <a:latin typeface="Courier"/>
                <a:cs typeface="Courier"/>
              </a:rPr>
              <a:t>job2.submit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510" y="3156136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file1.in file1.out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job1.out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job1.err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510" y="2881268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job1.submit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0873" y="4465444"/>
            <a:ext cx="92525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Courier"/>
                <a:cs typeface="Courier"/>
              </a:rPr>
              <a:t>etc</a:t>
            </a:r>
            <a:r>
              <a:rPr lang="mr-IN" sz="1600" i="1" dirty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6953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3505" y="1059582"/>
            <a:ext cx="3546423" cy="37404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  <a:noAutofit/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dirty="0">
                <a:cs typeface="Arial"/>
              </a:rPr>
              <a:t>Each job’s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cs typeface="Arial"/>
              </a:rPr>
              <a:t> and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ProcId</a:t>
            </a:r>
            <a:r>
              <a:rPr lang="en-US" sz="2000" dirty="0">
                <a:cs typeface="Arial"/>
              </a:rPr>
              <a:t> numbers are </a:t>
            </a:r>
            <a:r>
              <a:rPr lang="en-US" sz="2000" dirty="0" err="1">
                <a:cs typeface="Arial"/>
              </a:rPr>
              <a:t>autogenerated</a:t>
            </a:r>
            <a:r>
              <a:rPr lang="en-US" sz="2000" dirty="0">
                <a:cs typeface="Arial"/>
              </a:rPr>
              <a:t> and saved as job attributes. 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cs typeface="Arial"/>
              </a:rPr>
              <a:t>You can reference them inside the submit file using:*</a:t>
            </a: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Cluster)</a:t>
            </a:r>
            <a:endParaRPr lang="en-US" sz="2000" b="1" dirty="0">
              <a:cs typeface="Arial"/>
            </a:endParaRP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Process)</a:t>
            </a:r>
            <a:endParaRPr lang="en-US" sz="2000" b="1" dirty="0"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097" y="1193329"/>
            <a:ext cx="5389768" cy="3223961"/>
            <a:chOff x="-9097" y="1193329"/>
            <a:chExt cx="5389768" cy="3223961"/>
          </a:xfrm>
        </p:grpSpPr>
        <p:sp>
          <p:nvSpPr>
            <p:cNvPr id="6" name="Rectangle 5"/>
            <p:cNvSpPr/>
            <p:nvPr/>
          </p:nvSpPr>
          <p:spPr>
            <a:xfrm>
              <a:off x="-9097" y="2110515"/>
              <a:ext cx="155676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ourier"/>
                  <a:cs typeface="Courier"/>
                </a:rPr>
                <a:t>queue </a:t>
              </a:r>
              <a:r>
                <a:rPr lang="en-US" sz="2000" i="1" dirty="0">
                  <a:latin typeface="Courier"/>
                  <a:cs typeface="Courier"/>
                </a:rPr>
                <a:t>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1594714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110515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721" y="264064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1163" y="1594714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71163" y="2110515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1163" y="264064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 flipV="1">
              <a:off x="1547664" y="1995893"/>
              <a:ext cx="1224136" cy="515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>
              <a:off x="1547664" y="2511694"/>
              <a:ext cx="12241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9" idx="1"/>
            </p:cNvCxnSpPr>
            <p:nvPr/>
          </p:nvCxnSpPr>
          <p:spPr>
            <a:xfrm>
              <a:off x="1547664" y="2511694"/>
              <a:ext cx="1241057" cy="5301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627784" y="1193329"/>
              <a:ext cx="1493027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ClusterId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5936" y="1193329"/>
              <a:ext cx="1352814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ProcId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8721" y="3127788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361493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1163" y="361493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latin typeface="Arial"/>
                  <a:cs typeface="Arial"/>
                </a:rPr>
                <a:t>N-1</a:t>
              </a:r>
            </a:p>
          </p:txBody>
        </p:sp>
        <p:cxnSp>
          <p:nvCxnSpPr>
            <p:cNvPr id="21" name="Straight Arrow Connector 20"/>
            <p:cNvCxnSpPr>
              <a:stCxn id="6" idx="3"/>
              <a:endCxn id="19" idx="1"/>
            </p:cNvCxnSpPr>
            <p:nvPr/>
          </p:nvCxnSpPr>
          <p:spPr>
            <a:xfrm>
              <a:off x="1547664" y="2511694"/>
              <a:ext cx="1224136" cy="15044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139668" y="3136829"/>
              <a:ext cx="1241003" cy="784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83926" y="4856261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 $(</a:t>
            </a:r>
            <a:r>
              <a:rPr lang="en-US" dirty="0" err="1"/>
              <a:t>ClusterId</a:t>
            </a:r>
            <a:r>
              <a:rPr lang="en-US" dirty="0"/>
              <a:t>) and $(</a:t>
            </a:r>
            <a:r>
              <a:rPr lang="en-US" dirty="0" err="1"/>
              <a:t>ProcId</a:t>
            </a:r>
            <a:r>
              <a:rPr lang="en-US" dirty="0"/>
              <a:t>) are also okay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8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496175" cy="857250"/>
          </a:xfrm>
        </p:spPr>
        <p:txBody>
          <a:bodyPr/>
          <a:lstStyle/>
          <a:p>
            <a:r>
              <a:rPr lang="en-US" sz="3200" dirty="0"/>
              <a:t>Using $(Process) for Numbered Files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427944"/>
            <a:ext cx="5328592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job_</a:t>
            </a:r>
            <a:r>
              <a:rPr lang="en-US" b="1" dirty="0">
                <a:latin typeface="Courier"/>
                <a:cs typeface="Courier"/>
              </a:rPr>
              <a:t>$(Cluster)</a:t>
            </a:r>
            <a:r>
              <a:rPr lang="en-US" dirty="0">
                <a:latin typeface="Courier"/>
                <a:cs typeface="Courier"/>
              </a:rPr>
              <a:t>.log</a:t>
            </a:r>
          </a:p>
          <a:p>
            <a:r>
              <a:rPr lang="en-US" dirty="0">
                <a:latin typeface="Courier"/>
                <a:cs typeface="Courier"/>
              </a:rPr>
              <a:t>output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>
                <a:latin typeface="Courier"/>
                <a:cs typeface="Courier"/>
              </a:rPr>
              <a:t>error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0" y="3629924"/>
            <a:ext cx="9144000" cy="1102066"/>
          </a:xfrm>
        </p:spPr>
        <p:txBody>
          <a:bodyPr/>
          <a:lstStyle/>
          <a:p>
            <a:r>
              <a:rPr lang="en-US" sz="2800" dirty="0"/>
              <a:t>$(Process) and $(Cluster) allow us to provide unique values to each job and submission!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23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37572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Organizing Files in Sub-Directories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sub-directories and use paths in the submit file to separate various input, error, log, and output files.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43487" y="2607405"/>
            <a:ext cx="3300721" cy="2196593"/>
            <a:chOff x="2924736" y="2427734"/>
            <a:chExt cx="3300721" cy="2196593"/>
          </a:xfrm>
        </p:grpSpPr>
        <p:pic>
          <p:nvPicPr>
            <p:cNvPr id="7" name="Picture 6" descr="Signpost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736" y="2427734"/>
              <a:ext cx="3300721" cy="219659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210502">
              <a:off x="3084341" y="3363696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input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 rot="422014">
              <a:off x="4466438" y="2777883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output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 rot="420000">
              <a:off x="4488850" y="3061821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error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8850" y="3514399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log</a:t>
              </a:r>
            </a:p>
          </p:txBody>
        </p:sp>
      </p:grpSp>
      <p:sp>
        <p:nvSpPr>
          <p:cNvPr id="13" name="Rectangle 14">
            <a:extLst>
              <a:ext uri="{FF2B5EF4-FFF2-40B4-BE49-F238E27FC236}">
                <a16:creationId xmlns:a16="http://schemas.microsoft.com/office/drawing/2014/main" id="{A59DF9E0-6A2E-1849-9134-B4614CF52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8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Directory* per File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723" y="2879527"/>
            <a:ext cx="6444553" cy="1815882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file$(Process).out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/file$(Process).in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/job$(Process).log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err</a:t>
            </a:r>
            <a:r>
              <a:rPr lang="en-US" dirty="0">
                <a:latin typeface="Courier"/>
                <a:cs typeface="Courier"/>
              </a:rPr>
              <a:t>/job$(Process).err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3908" y="1486200"/>
            <a:ext cx="7064516" cy="905269"/>
            <a:chOff x="196387" y="643041"/>
            <a:chExt cx="8732456" cy="1207025"/>
          </a:xfrm>
        </p:grpSpPr>
        <p:sp>
          <p:nvSpPr>
            <p:cNvPr id="6" name="Rectangle 5"/>
            <p:cNvSpPr/>
            <p:nvPr/>
          </p:nvSpPr>
          <p:spPr>
            <a:xfrm>
              <a:off x="196387" y="692358"/>
              <a:ext cx="8622492" cy="11577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>
                  <a:latin typeface="Courier"/>
                  <a:cs typeface="Courier"/>
                </a:rPr>
                <a:t>job.submit</a:t>
              </a:r>
              <a:endParaRPr lang="en-US" dirty="0">
                <a:latin typeface="Courier"/>
                <a:cs typeface="Courier"/>
              </a:endParaRPr>
            </a:p>
            <a:p>
              <a:r>
                <a:rPr lang="en-US" dirty="0" err="1">
                  <a:latin typeface="Courier"/>
                  <a:cs typeface="Courier"/>
                </a:rPr>
                <a:t>analyze.exe</a:t>
              </a:r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0141" y="696857"/>
              <a:ext cx="2041825" cy="1093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input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file0.in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file1.in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file2.in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0049" y="692357"/>
              <a:ext cx="2122212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log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job1.log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job2.log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31714" y="692358"/>
              <a:ext cx="1897129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err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job1.err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job2.err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8721" y="643041"/>
              <a:ext cx="1430882" cy="96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urier"/>
                  <a:cs typeface="Courier"/>
                </a:rPr>
                <a:t>file0.out</a:t>
              </a:r>
            </a:p>
            <a:p>
              <a:r>
                <a:rPr lang="en-US" dirty="0">
                  <a:latin typeface="Courier"/>
                  <a:cs typeface="Courier"/>
                </a:rPr>
                <a:t>file1.out</a:t>
              </a:r>
            </a:p>
            <a:p>
              <a:r>
                <a:rPr lang="en-US" dirty="0">
                  <a:latin typeface="Courier"/>
                  <a:cs typeface="Courier"/>
                </a:rPr>
                <a:t>file2.out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30723" y="2499742"/>
            <a:ext cx="1686214" cy="369332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32" y="1131590"/>
            <a:ext cx="216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"/>
                <a:cs typeface="Courier"/>
              </a:rPr>
              <a:t>(</a:t>
            </a:r>
            <a:r>
              <a:rPr lang="en-US" sz="1800" b="1" dirty="0" err="1">
                <a:latin typeface="Courier"/>
                <a:cs typeface="Courier"/>
              </a:rPr>
              <a:t>submit_dir</a:t>
            </a:r>
            <a:r>
              <a:rPr lang="en-US" sz="1800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D638EED-8125-A84B-A7AA-C8E5084F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8EF7A-FAB7-9C45-978A-A85115B6B5E6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422754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Open Science Grid!!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,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HTCondor PI,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38800" y="1826359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file0.in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6104" y="1830152"/>
            <a:ext cx="25714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input/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  		file1.in</a:t>
            </a:r>
          </a:p>
          <a:p>
            <a:r>
              <a:rPr lang="en-US" dirty="0">
                <a:latin typeface="Courier"/>
                <a:cs typeface="Courier"/>
              </a:rPr>
              <a:t>  		file2.in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</a:rPr>
              <a:t>	</a:t>
            </a:r>
            <a:r>
              <a:rPr lang="en-US" dirty="0">
                <a:latin typeface="Courier"/>
              </a:rPr>
              <a:t>log/</a:t>
            </a:r>
          </a:p>
          <a:p>
            <a:r>
              <a:rPr lang="en-US" dirty="0">
                <a:latin typeface="Courier"/>
              </a:rPr>
              <a:t>	err/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90600" y="14287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53347" y="1452017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036-0209-7140-9B45-EAC6CD551641}"/>
              </a:ext>
            </a:extLst>
          </p:cNvPr>
          <p:cNvSpPr/>
          <p:nvPr/>
        </p:nvSpPr>
        <p:spPr>
          <a:xfrm>
            <a:off x="3747998" y="1962150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pPr algn="ctr"/>
            <a:r>
              <a:rPr lang="en-US" b="1" dirty="0">
                <a:latin typeface="Courier"/>
                <a:cs typeface="Courier"/>
              </a:rPr>
              <a:t>file0.in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D3AC7-2AAE-8549-BADB-A9F87509D1C8}"/>
              </a:ext>
            </a:extLst>
          </p:cNvPr>
          <p:cNvCxnSpPr/>
          <p:nvPr/>
        </p:nvCxnSpPr>
        <p:spPr>
          <a:xfrm>
            <a:off x="3690853" y="2094768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918C2F-5171-874E-B08B-E3E9EE9C3BAC}"/>
              </a:ext>
            </a:extLst>
          </p:cNvPr>
          <p:cNvSpPr/>
          <p:nvPr/>
        </p:nvSpPr>
        <p:spPr>
          <a:xfrm>
            <a:off x="1066800" y="4019550"/>
            <a:ext cx="701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File always get transferred into the </a:t>
            </a:r>
            <a:r>
              <a:rPr lang="en-US" sz="1600" b="1" i="1" dirty="0"/>
              <a:t>top level </a:t>
            </a:r>
            <a:r>
              <a:rPr lang="en-US" sz="1600" dirty="0"/>
              <a:t>of the execute directory, </a:t>
            </a:r>
            <a:r>
              <a:rPr lang="en-US" sz="1600" b="1" dirty="0"/>
              <a:t>regardless of how they are organized on the submit server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358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jobs with </a:t>
            </a:r>
            <a:r>
              <a:rPr lang="en-US" dirty="0" err="1"/>
              <a:t>InitialDir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715766"/>
            <a:ext cx="84534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initialdir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job$(Process)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32447"/>
            <a:ext cx="8453463" cy="1232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578" y="1070220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job0/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1978" y="1013155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job1/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9862" y="1031083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job2/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7734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82635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submit_dir</a:t>
            </a:r>
            <a:r>
              <a:rPr lang="en-US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52896" y="3141511"/>
            <a:ext cx="2629647" cy="1358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/>
                <a:cs typeface="Arial"/>
              </a:rPr>
              <a:t>executable</a:t>
            </a:r>
            <a:r>
              <a:rPr lang="en-US" dirty="0">
                <a:latin typeface="Arial"/>
                <a:cs typeface="Arial"/>
              </a:rPr>
              <a:t> must be relative to the submission directory, and *not* in the </a:t>
            </a:r>
            <a:r>
              <a:rPr lang="en-US" dirty="0" err="1">
                <a:latin typeface="Arial"/>
                <a:cs typeface="Arial"/>
              </a:rPr>
              <a:t>InitialDir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7824" y="2859782"/>
            <a:ext cx="2765073" cy="857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1739502" y="1641275"/>
            <a:ext cx="4013394" cy="2283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96F2-1E0C-E84A-8FDE-DB24FF7C79A3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2013356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about non-numbered jobs?</a:t>
            </a:r>
          </a:p>
        </p:txBody>
      </p:sp>
      <p:sp>
        <p:nvSpPr>
          <p:cNvPr id="4" name="object 9"/>
          <p:cNvSpPr/>
          <p:nvPr/>
        </p:nvSpPr>
        <p:spPr>
          <a:xfrm>
            <a:off x="107504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"/>
          <p:cNvSpPr txBox="1"/>
          <p:nvPr/>
        </p:nvSpPr>
        <p:spPr>
          <a:xfrm>
            <a:off x="107504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7504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7504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4572000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572000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4572000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07504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107504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4572000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4572000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683568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"/>
          <p:cNvSpPr txBox="1"/>
          <p:nvPr/>
        </p:nvSpPr>
        <p:spPr>
          <a:xfrm>
            <a:off x="683568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683568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"/>
          <p:cNvSpPr txBox="1"/>
          <p:nvPr/>
        </p:nvSpPr>
        <p:spPr>
          <a:xfrm>
            <a:off x="683568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5148064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"/>
          <p:cNvSpPr txBox="1"/>
          <p:nvPr/>
        </p:nvSpPr>
        <p:spPr>
          <a:xfrm>
            <a:off x="5148064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5148064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"/>
          <p:cNvSpPr txBox="1"/>
          <p:nvPr/>
        </p:nvSpPr>
        <p:spPr>
          <a:xfrm>
            <a:off x="5148064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nv.dat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nv.dat.out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683568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"/>
          <p:cNvSpPr txBox="1"/>
          <p:nvPr/>
        </p:nvSpPr>
        <p:spPr>
          <a:xfrm>
            <a:off x="683568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sd.dat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object 9"/>
          <p:cNvSpPr/>
          <p:nvPr/>
        </p:nvSpPr>
        <p:spPr>
          <a:xfrm>
            <a:off x="5148064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"/>
          <p:cNvSpPr txBox="1"/>
          <p:nvPr/>
        </p:nvSpPr>
        <p:spPr>
          <a:xfrm>
            <a:off x="5148064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1" name="object 9"/>
          <p:cNvSpPr/>
          <p:nvPr/>
        </p:nvSpPr>
        <p:spPr>
          <a:xfrm>
            <a:off x="-396552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"/>
          <p:cNvSpPr txBox="1"/>
          <p:nvPr/>
        </p:nvSpPr>
        <p:spPr>
          <a:xfrm>
            <a:off x="-396552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vt.dat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vt.dat.out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-396552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"/>
          <p:cNvSpPr txBox="1"/>
          <p:nvPr/>
        </p:nvSpPr>
        <p:spPr>
          <a:xfrm>
            <a:off x="-396552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tx.dat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tx.dat.out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5" name="object 9"/>
          <p:cNvSpPr/>
          <p:nvPr/>
        </p:nvSpPr>
        <p:spPr>
          <a:xfrm>
            <a:off x="4067944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"/>
          <p:cNvSpPr txBox="1"/>
          <p:nvPr/>
        </p:nvSpPr>
        <p:spPr>
          <a:xfrm>
            <a:off x="4067944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object 9"/>
          <p:cNvSpPr/>
          <p:nvPr/>
        </p:nvSpPr>
        <p:spPr>
          <a:xfrm>
            <a:off x="4067944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"/>
          <p:cNvSpPr txBox="1"/>
          <p:nvPr/>
        </p:nvSpPr>
        <p:spPr>
          <a:xfrm>
            <a:off x="4067944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ut.dat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-396552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"/>
          <p:cNvSpPr txBox="1"/>
          <p:nvPr/>
        </p:nvSpPr>
        <p:spPr>
          <a:xfrm>
            <a:off x="-396552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ak.dat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ak.dat.out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1" name="object 9"/>
          <p:cNvSpPr/>
          <p:nvPr/>
        </p:nvSpPr>
        <p:spPr>
          <a:xfrm>
            <a:off x="4067944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2"/>
          <p:cNvSpPr txBox="1"/>
          <p:nvPr/>
        </p:nvSpPr>
        <p:spPr>
          <a:xfrm>
            <a:off x="4067944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3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Back to our </a:t>
            </a:r>
            <a:r>
              <a:rPr lang="en-US" sz="2400" dirty="0" err="1"/>
              <a:t>compare_states</a:t>
            </a:r>
            <a:r>
              <a:rPr lang="en-US" sz="2400" dirty="0"/>
              <a:t> example</a:t>
            </a:r>
            <a:r>
              <a:rPr lang="is-IS" sz="2400" dirty="0"/>
              <a:t>…</a:t>
            </a:r>
          </a:p>
          <a:p>
            <a:r>
              <a:rPr lang="is-IS" sz="2400" dirty="0"/>
              <a:t>What if we had data for each state? We could do 50 submit files (or 50 “</a:t>
            </a:r>
            <a:r>
              <a:rPr lang="is-IS" sz="2400" dirty="0">
                <a:latin typeface="Courier"/>
                <a:cs typeface="Courier"/>
              </a:rPr>
              <a:t>queue 1” </a:t>
            </a:r>
            <a:r>
              <a:rPr lang="is-IS" sz="2400" dirty="0">
                <a:latin typeface="Arial"/>
                <a:cs typeface="Arial"/>
              </a:rPr>
              <a:t>statements</a:t>
            </a:r>
            <a:r>
              <a:rPr lang="is-IS" sz="2400" dirty="0">
                <a:latin typeface="Courier"/>
                <a:cs typeface="Courier"/>
              </a:rPr>
              <a:t>) </a:t>
            </a:r>
            <a:r>
              <a:rPr lang="is-IS" sz="2400" dirty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8799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9337"/>
              </p:ext>
            </p:extLst>
          </p:nvPr>
        </p:nvGraphicFramePr>
        <p:xfrm>
          <a:off x="395536" y="998608"/>
          <a:ext cx="8369272" cy="3764861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97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files </a:t>
                      </a:r>
                      <a:br>
                        <a:rPr lang="en-US" sz="1600" baseline="0" dirty="0">
                          <a:latin typeface="Arial"/>
                          <a:cs typeface="Arial"/>
                        </a:rPr>
                      </a:br>
                      <a:r>
                        <a:rPr lang="en-US" sz="1600" baseline="0" dirty="0">
                          <a:latin typeface="Arial"/>
                          <a:cs typeface="Arial"/>
                        </a:rPr>
                        <a:t>(multiple queue statements)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29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832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Submitting Multiple Jobs – Queue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114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matching</a:t>
            </a:r>
            <a:r>
              <a:rPr lang="en-US" dirty="0">
                <a:latin typeface="Courier"/>
                <a:cs typeface="Courier"/>
              </a:rPr>
              <a:t> *.</a:t>
            </a:r>
            <a:r>
              <a:rPr lang="en-US" dirty="0" err="1">
                <a:latin typeface="Courier"/>
                <a:cs typeface="Courier"/>
              </a:rPr>
              <a:t>dat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302597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in</a:t>
            </a:r>
            <a:r>
              <a:rPr lang="en-US" dirty="0">
                <a:latin typeface="Courier"/>
                <a:cs typeface="Courier"/>
              </a:rPr>
              <a:t> (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69081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from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endParaRPr lang="en-US" b="1" dirty="0">
              <a:solidFill>
                <a:schemeClr val="accent6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794" y="3638550"/>
            <a:ext cx="1495313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wi.dat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ca.dat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mo.dat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accent6"/>
                </a:solidFill>
                <a:latin typeface="Courier"/>
                <a:cs typeface="Courier"/>
              </a:rPr>
              <a:t>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133653"/>
            <a:ext cx="2036135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309964" y="1122387"/>
            <a:ext cx="6300636" cy="8397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2286000" y="1110555"/>
            <a:ext cx="6248401" cy="8515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1428750"/>
            <a:ext cx="2199243" cy="39452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Recommended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D8A93-F990-AF49-B149-F18501ACF0EC}"/>
              </a:ext>
            </a:extLst>
          </p:cNvPr>
          <p:cNvSpPr txBox="1"/>
          <p:nvPr/>
        </p:nvSpPr>
        <p:spPr>
          <a:xfrm>
            <a:off x="2286000" y="2495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matching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</p:spTree>
    <p:extLst>
      <p:ext uri="{BB962C8B-B14F-4D97-AF65-F5344CB8AC3E}">
        <p14:creationId xmlns:p14="http://schemas.microsoft.com/office/powerpoint/2010/main" val="3048863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Multiple Job Use Cases – Queue Statements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69451"/>
              </p:ext>
            </p:extLst>
          </p:nvPr>
        </p:nvGraphicFramePr>
        <p:xfrm>
          <a:off x="395536" y="936521"/>
          <a:ext cx="8352928" cy="3921229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54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56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Not</a:t>
                      </a:r>
                      <a:r>
                        <a:rPr lang="en-US" b="1" baseline="0" dirty="0">
                          <a:latin typeface="Arial"/>
                          <a:cs typeface="Arial"/>
                        </a:rPr>
                        <a:t> recommended.  </a:t>
                      </a:r>
                      <a:r>
                        <a:rPr lang="en-US" b="0" baseline="0" dirty="0">
                          <a:latin typeface="Arial"/>
                          <a:cs typeface="Arial"/>
                        </a:rPr>
                        <a:t>Though, may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be useful for separating job 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, conceptually, for yourself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66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Minimal preparation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, can use “files” or “</a:t>
                      </a:r>
                      <a:r>
                        <a:rPr lang="en-US" baseline="0" dirty="0" err="1">
                          <a:latin typeface="Arial"/>
                          <a:cs typeface="Arial"/>
                        </a:rPr>
                        <a:t>dirs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” keywords to narrow possible matches.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Requires good naming conventions, less reproducible.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431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i,ii,iii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All information contained in the submit file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: reproducible.</a:t>
                      </a:r>
                    </a:p>
                    <a:p>
                      <a:r>
                        <a:rPr lang="en-US" dirty="0">
                          <a:latin typeface="Arial"/>
                          <a:cs typeface="Arial"/>
                        </a:rPr>
                        <a:t>Harder to automate submit file creation.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954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Supports multiple variables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, highly modular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(easy to use one submit file for many job batches that have different </a:t>
                      </a:r>
                      <a:r>
                        <a:rPr lang="en-US" i="1" baseline="0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lists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), reproducible.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A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dditiona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l file needed, but can be automated.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27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0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0150"/>
            <a:ext cx="7992888" cy="36267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Jobs can go wrong “internally”:</a:t>
            </a:r>
          </a:p>
          <a:p>
            <a:pPr lvl="1"/>
            <a:r>
              <a:rPr lang="en-US" dirty="0"/>
              <a:t>the executable experiences an error</a:t>
            </a:r>
          </a:p>
          <a:p>
            <a:r>
              <a:rPr lang="en-US" dirty="0"/>
              <a:t>Jobs can go wrong </a:t>
            </a:r>
            <a:r>
              <a:rPr lang="en-US" i="1" dirty="0"/>
              <a:t>logistically, </a:t>
            </a:r>
            <a:r>
              <a:rPr lang="en-US" dirty="0"/>
              <a:t>from HTCondor’s perspective:</a:t>
            </a:r>
          </a:p>
          <a:p>
            <a:pPr lvl="1"/>
            <a:r>
              <a:rPr lang="en-US" dirty="0"/>
              <a:t>a job can’t be matched</a:t>
            </a:r>
          </a:p>
          <a:p>
            <a:pPr lvl="1"/>
            <a:r>
              <a:rPr lang="en-US" dirty="0"/>
              <a:t>files not found for transfer</a:t>
            </a:r>
          </a:p>
          <a:p>
            <a:pPr lvl="1"/>
            <a:r>
              <a:rPr lang="en-US" dirty="0"/>
              <a:t>job used too much memory </a:t>
            </a:r>
          </a:p>
          <a:p>
            <a:pPr lvl="1"/>
            <a:r>
              <a:rPr lang="en-US" dirty="0"/>
              <a:t>badly-formatted executable</a:t>
            </a:r>
          </a:p>
          <a:p>
            <a:pPr lvl="1"/>
            <a:r>
              <a:rPr lang="en-US" dirty="0"/>
              <a:t>and more...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45CFE7E-8060-FB4B-AB46-445BDBF9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19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Failed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Job log, output and error files can provide valuable troubleshooting details: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00734" y="1921018"/>
          <a:ext cx="6511626" cy="2738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Log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Output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43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when jobs were submitted, started, held, or stopped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where job ran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/>
                        </a:rPr>
                        <a:t>resources used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interruption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reasons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  <a:cs typeface="Arial"/>
                        </a:rPr>
                        <a:t>exit status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Arial"/>
                          <a:cs typeface="Arial"/>
                        </a:rPr>
                        <a:t>stdout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(or other output files)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any “print” or “display” information from your program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(may contain errors from the executable)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Arial"/>
                          <a:cs typeface="Arial"/>
                        </a:rPr>
                        <a:t>stderr c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aptures errors from 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the operating system, or reported by the executable, itself.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14">
            <a:extLst>
              <a:ext uri="{FF2B5EF4-FFF2-40B4-BE49-F238E27FC236}">
                <a16:creationId xmlns:a16="http://schemas.microsoft.com/office/drawing/2014/main" id="{AFDE6C89-2805-9040-8569-3D12C7CE8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6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</p:spPr>
        <p:txBody>
          <a:bodyPr/>
          <a:lstStyle/>
          <a:p>
            <a:r>
              <a:rPr lang="en-US" dirty="0"/>
              <a:t>Job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776864" cy="3629372"/>
          </a:xfrm>
        </p:spPr>
        <p:txBody>
          <a:bodyPr>
            <a:normAutofit/>
          </a:bodyPr>
          <a:lstStyle/>
          <a:p>
            <a:r>
              <a:rPr lang="en-US" sz="2400" dirty="0"/>
              <a:t>HTCondor will </a:t>
            </a:r>
            <a:r>
              <a:rPr lang="en-US" sz="2400" b="1" i="1" dirty="0"/>
              <a:t>hold</a:t>
            </a:r>
            <a:r>
              <a:rPr lang="en-US" sz="2400" dirty="0"/>
              <a:t> your job if there’s logistical issue that YOU (or maybe an admin) need to fix.</a:t>
            </a:r>
          </a:p>
          <a:p>
            <a:pPr lvl="1"/>
            <a:r>
              <a:rPr lang="en-US" sz="2000" dirty="0"/>
              <a:t>files not found for transfer, over memory, etc.</a:t>
            </a:r>
          </a:p>
          <a:p>
            <a:r>
              <a:rPr lang="en-US" sz="2400" dirty="0"/>
              <a:t>A job that goes on hold is interrupted (all progress is lost), but remains in the queue in the “</a:t>
            </a:r>
            <a:r>
              <a:rPr lang="en-US" sz="2400" b="1" dirty="0"/>
              <a:t>H</a:t>
            </a:r>
            <a:r>
              <a:rPr lang="en-US" sz="2400" dirty="0"/>
              <a:t>” state until removed, </a:t>
            </a:r>
            <a:r>
              <a:rPr lang="en-US" sz="2400" dirty="0">
                <a:cs typeface="Courier"/>
              </a:rPr>
              <a:t>or (fixed and) released.</a:t>
            </a:r>
            <a:endParaRPr lang="en-US" sz="2000" dirty="0">
              <a:cs typeface="Courier"/>
            </a:endParaRPr>
          </a:p>
          <a:p>
            <a:pPr marL="342900" lvl="1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600" dirty="0">
              <a:cs typeface="Arial"/>
            </a:endParaRPr>
          </a:p>
        </p:txBody>
      </p:sp>
      <p:pic>
        <p:nvPicPr>
          <p:cNvPr id="6" name="Picture 5" descr="red-light-ticket-Qu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0037"/>
            <a:ext cx="2716835" cy="1806406"/>
          </a:xfrm>
          <a:prstGeom prst="rect">
            <a:avLst/>
          </a:prstGeom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38293DC1-38A8-EF44-B2EF-289382EF9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2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00126"/>
            <a:ext cx="8280920" cy="3514725"/>
          </a:xfrm>
        </p:spPr>
        <p:txBody>
          <a:bodyPr/>
          <a:lstStyle/>
          <a:p>
            <a:r>
              <a:rPr lang="en-US" sz="2000" dirty="0"/>
              <a:t>If HTCondor puts a job on hold, it provides a hold reason, which can be viewed in the log file, with 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condor_q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mr-IN" sz="2000" b="1" dirty="0">
                <a:latin typeface="Consolas" panose="020B0609020204030204" pitchFamily="49" charset="0"/>
                <a:ea typeface="Consolas" charset="0"/>
                <a:cs typeface="Consolas" charset="0"/>
              </a:rPr>
              <a:t>–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hold &lt;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Job.ID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&gt;</a:t>
            </a:r>
            <a:r>
              <a:rPr lang="en-US" sz="2000" dirty="0"/>
              <a:t>, or with: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 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-hold -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af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HoldReason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114550"/>
            <a:ext cx="8064896" cy="270843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-hold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af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HoldReason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slot1_1@wid-003.chtc.wisc.edu: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Job has gone over 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memory limit of 2048 megabytes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slot1_20@e098.chtc.wisc.edu: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send file(s) to &lt;128.104.101.98:35110&gt;: error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reading from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script.py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: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2) No such file or directory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;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STARTER failed to receive file(s) from &lt;128.104.101.92:9618&gt;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slot1_11@e138.chtc.wisc.edu: STARTER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at 128.104.101.138 failed to send file(s) to &lt;128.104.101.92:9618&gt;;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failed to write to file 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/Test_18925319_16.err: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122) Disk quota exceeded 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81C04204-B34A-AF47-9E27-AA154410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2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submit server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server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submit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Hold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Job has used </a:t>
            </a:r>
            <a:r>
              <a:rPr lang="en-US" sz="2400" b="1" dirty="0"/>
              <a:t>more memory or disk </a:t>
            </a:r>
            <a:r>
              <a:rPr lang="en-US" sz="2400" dirty="0"/>
              <a:t>than requested.</a:t>
            </a:r>
          </a:p>
          <a:p>
            <a:r>
              <a:rPr lang="en-US" sz="2400" b="1" dirty="0"/>
              <a:t>Incorrect path to files </a:t>
            </a:r>
            <a:r>
              <a:rPr lang="en-US" sz="2400" dirty="0"/>
              <a:t>that need to be transferred</a:t>
            </a:r>
          </a:p>
          <a:p>
            <a:r>
              <a:rPr lang="en-US" sz="2400" b="1" dirty="0"/>
              <a:t>Badly formatted executables </a:t>
            </a:r>
            <a:br>
              <a:rPr lang="en-US" sz="2400" b="1" dirty="0"/>
            </a:br>
            <a:r>
              <a:rPr lang="en-US" sz="2000" dirty="0"/>
              <a:t>(e.g. Windows line endings on Linux)</a:t>
            </a:r>
          </a:p>
          <a:p>
            <a:r>
              <a:rPr lang="en-US" sz="2400" dirty="0"/>
              <a:t>Submit directory is </a:t>
            </a:r>
            <a:r>
              <a:rPr lang="en-US" sz="2400" b="1" dirty="0"/>
              <a:t>over quota</a:t>
            </a:r>
            <a:r>
              <a:rPr lang="en-US" sz="2400" dirty="0"/>
              <a:t>.</a:t>
            </a:r>
          </a:p>
          <a:p>
            <a:r>
              <a:rPr lang="en-US" sz="2400" b="1" dirty="0"/>
              <a:t>Job has run for too long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000" dirty="0"/>
              <a:t>(72-hour default in CHTC Pool)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admin has put your job on hold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9871901-23B3-214B-89D9-8E02BD2A0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and Removing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920880" cy="3685615"/>
          </a:xfrm>
        </p:spPr>
        <p:txBody>
          <a:bodyPr>
            <a:normAutofit/>
          </a:bodyPr>
          <a:lstStyle/>
          <a:p>
            <a:r>
              <a:rPr lang="en-US" sz="2400" dirty="0"/>
              <a:t>If you know your job has a problem and it hasn’t yet completed, you can fix it!</a:t>
            </a:r>
          </a:p>
          <a:p>
            <a:r>
              <a:rPr lang="en-US" sz="2000" b="1" dirty="0">
                <a:cs typeface="Arial"/>
              </a:rPr>
              <a:t>If the problem requires resubmission:</a:t>
            </a:r>
          </a:p>
          <a:p>
            <a:pPr lvl="1"/>
            <a:r>
              <a:rPr lang="en-US" sz="2000" dirty="0">
                <a:cs typeface="Arial"/>
              </a:rPr>
              <a:t>Remove it from the queue: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r>
              <a:rPr lang="en-US" sz="2000" b="1" dirty="0">
                <a:cs typeface="Arial"/>
              </a:rPr>
              <a:t>If problem is within the executable or input file(s):</a:t>
            </a:r>
          </a:p>
          <a:p>
            <a:pPr lvl="1"/>
            <a:r>
              <a:rPr lang="en-US" sz="2000" dirty="0">
                <a:cs typeface="Arial"/>
              </a:rPr>
              <a:t>Hold the job, fix it, and release it:</a:t>
            </a:r>
          </a:p>
          <a:p>
            <a:pPr marL="457093" lvl="1" indent="0">
              <a:buNone/>
            </a:pPr>
            <a:r>
              <a:rPr lang="en-US" sz="2000" dirty="0">
                <a:cs typeface="Arial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condor_hold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condor_release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  <a:endParaRPr lang="en-US" sz="2000" dirty="0">
              <a:cs typeface="Arial"/>
            </a:endParaRPr>
          </a:p>
          <a:p>
            <a:pPr marL="3429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900" dirty="0"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72744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condor_hold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condor_rm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BA52971-A0CC-6649-98A8-767491E8C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62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(Slack)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finish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225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Both the “</a:t>
            </a:r>
            <a:r>
              <a:rPr lang="en-US" sz="2800" dirty="0">
                <a:latin typeface="Courier"/>
                <a:cs typeface="Courier"/>
              </a:rPr>
              <a:t>from</a:t>
            </a:r>
            <a:r>
              <a:rPr lang="en-US" sz="2800" dirty="0"/>
              <a:t>” and “</a:t>
            </a:r>
            <a:r>
              <a:rPr lang="en-US" sz="2800" dirty="0">
                <a:latin typeface="Courier"/>
                <a:cs typeface="Courier"/>
              </a:rPr>
              <a:t>in</a:t>
            </a:r>
            <a:r>
              <a:rPr lang="en-US" sz="2800" dirty="0"/>
              <a:t>” syntax support multiple variables from a list.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6923"/>
            <a:ext cx="5044219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-y </a:t>
            </a:r>
            <a:r>
              <a:rPr lang="en-US" b="1" dirty="0">
                <a:latin typeface="Courier"/>
                <a:cs typeface="Courier"/>
              </a:rPr>
              <a:t>$(year)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</a:t>
            </a:r>
            <a:r>
              <a:rPr lang="en-US" b="1" dirty="0" err="1">
                <a:latin typeface="Courier"/>
                <a:cs typeface="Courier"/>
              </a:rPr>
              <a:t>infile,year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from </a:t>
            </a:r>
            <a:r>
              <a:rPr lang="en-US" dirty="0" err="1">
                <a:latin typeface="Courier"/>
                <a:cs typeface="Courier"/>
              </a:rPr>
              <a:t>job_list.txt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1109" y="2499742"/>
            <a:ext cx="2999097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79" y="2158369"/>
            <a:ext cx="141597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2161188"/>
            <a:ext cx="1665841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job_list.txt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18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6470848" cy="353377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HTCondor</a:t>
            </a:r>
            <a:r>
              <a:rPr lang="en-US" dirty="0"/>
              <a:t> can transfer an entire directory or all the contents of a directory</a:t>
            </a:r>
          </a:p>
          <a:p>
            <a:pPr lvl="1"/>
            <a:r>
              <a:rPr lang="en-US" dirty="0"/>
              <a:t>transfer whole directory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transfer contents only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Useful for jobs with many shared files; transfer a directory of files instead of listing files individually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8765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21907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370" y="2406798"/>
            <a:ext cx="2153126" cy="2037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shared/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reference.db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parse.py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analyze.py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cleanup.py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links.config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4248" y="2067694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352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any files or screen information produced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most often, corresponds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(Then the submit and execute points communicate directly.)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954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35733"/>
            <a:ext cx="3073418" cy="5324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9" y="3835734"/>
            <a:ext cx="2711027" cy="6444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15483</TotalTime>
  <Words>4909</Words>
  <Application>Microsoft Macintosh PowerPoint</Application>
  <PresentationFormat>On-screen Show (16:9)</PresentationFormat>
  <Paragraphs>866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ＭＳ Ｐゴシック</vt:lpstr>
      <vt:lpstr>Arial</vt:lpstr>
      <vt:lpstr>Calibri</vt:lpstr>
      <vt:lpstr>Consolas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HTC Job Execution with HTCondor</vt:lpstr>
      <vt:lpstr>Overview</vt:lpstr>
      <vt:lpstr>Example Local Cluster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Job States</vt:lpstr>
      <vt:lpstr>Log File</vt:lpstr>
      <vt:lpstr>Resource Request</vt:lpstr>
      <vt:lpstr>Is it OSG-able?</vt:lpstr>
      <vt:lpstr>Log File</vt:lpstr>
      <vt:lpstr>Submitting multiple jobs</vt:lpstr>
      <vt:lpstr>From one job …</vt:lpstr>
      <vt:lpstr>One submit file per job  (not recommended!) </vt:lpstr>
      <vt:lpstr>Automatic Variables</vt:lpstr>
      <vt:lpstr>Using $(Process) for Numbered Files </vt:lpstr>
      <vt:lpstr>Organizing Files in Sub-Directories</vt:lpstr>
      <vt:lpstr>Use a Directory* per File Type</vt:lpstr>
      <vt:lpstr>Job Running</vt:lpstr>
      <vt:lpstr>Separating jobs with InitialDir</vt:lpstr>
      <vt:lpstr>What about non-numbered jobs?</vt:lpstr>
      <vt:lpstr>Submitting Multiple Jobs – Queue Statements</vt:lpstr>
      <vt:lpstr>Multiple Job Use Cases – Queue Statements</vt:lpstr>
      <vt:lpstr>Testing and Troubleshooting</vt:lpstr>
      <vt:lpstr>What Can Go Wrong?</vt:lpstr>
      <vt:lpstr>Reviewing Failed Jobs</vt:lpstr>
      <vt:lpstr>Job Holds</vt:lpstr>
      <vt:lpstr>Diagnosing Holds</vt:lpstr>
      <vt:lpstr>Common Hold Reasons</vt:lpstr>
      <vt:lpstr>Holding and Removing Jobs</vt:lpstr>
      <vt:lpstr>Your turn!</vt:lpstr>
      <vt:lpstr>Thoughts on Exercises</vt:lpstr>
      <vt:lpstr>Reviewing Jobs</vt:lpstr>
      <vt:lpstr>Using Multiple Variables</vt:lpstr>
      <vt:lpstr>Shared Files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354</cp:revision>
  <cp:lastPrinted>2017-07-16T13:35:46Z</cp:lastPrinted>
  <dcterms:modified xsi:type="dcterms:W3CDTF">2020-07-14T15:55:45Z</dcterms:modified>
</cp:coreProperties>
</file>